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76" r:id="rId2"/>
    <p:sldId id="291" r:id="rId3"/>
    <p:sldId id="285" r:id="rId4"/>
    <p:sldId id="263" r:id="rId5"/>
    <p:sldId id="279" r:id="rId6"/>
    <p:sldId id="280" r:id="rId7"/>
    <p:sldId id="286" r:id="rId8"/>
    <p:sldId id="278" r:id="rId9"/>
    <p:sldId id="264" r:id="rId10"/>
    <p:sldId id="283" r:id="rId11"/>
    <p:sldId id="284" r:id="rId12"/>
    <p:sldId id="287" r:id="rId13"/>
    <p:sldId id="289" r:id="rId14"/>
    <p:sldId id="282" r:id="rId15"/>
    <p:sldId id="290" r:id="rId16"/>
    <p:sldId id="295" r:id="rId17"/>
    <p:sldId id="292" r:id="rId18"/>
    <p:sldId id="293" r:id="rId19"/>
    <p:sldId id="294" r:id="rId20"/>
    <p:sldId id="296" r:id="rId21"/>
    <p:sldId id="298" r:id="rId22"/>
    <p:sldId id="299" r:id="rId23"/>
    <p:sldId id="300" r:id="rId24"/>
    <p:sldId id="297" r:id="rId25"/>
    <p:sldId id="302" r:id="rId26"/>
    <p:sldId id="303" r:id="rId27"/>
    <p:sldId id="304" r:id="rId28"/>
  </p:sldIdLst>
  <p:sldSz cx="9144000" cy="5143500" type="screen16x9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4E4"/>
    <a:srgbClr val="FF0F0F"/>
    <a:srgbClr val="FF5050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9" autoAdjust="0"/>
    <p:restoredTop sz="90698" autoAdjust="0"/>
  </p:normalViewPr>
  <p:slideViewPr>
    <p:cSldViewPr>
      <p:cViewPr varScale="1">
        <p:scale>
          <a:sx n="92" d="100"/>
          <a:sy n="92" d="100"/>
        </p:scale>
        <p:origin x="-594" y="-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D4778B-84BA-4C61-94CF-C0C050D0BB00}" type="datetimeFigureOut">
              <a:rPr lang="pt-PT" smtClean="0"/>
              <a:t>17-03-2013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53FA5C-627B-45C4-8D52-F63221C1057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7319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Contexto da ideia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3FA5C-627B-45C4-8D52-F63221C10575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908161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Objectivos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3FA5C-627B-45C4-8D52-F63221C10575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92483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Objectivos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3FA5C-627B-45C4-8D52-F63221C10575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92483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GPS – Global </a:t>
            </a:r>
            <a:r>
              <a:rPr lang="pt-PT" dirty="0" err="1" smtClean="0"/>
              <a:t>Positioning</a:t>
            </a:r>
            <a:r>
              <a:rPr lang="pt-PT" dirty="0" smtClean="0"/>
              <a:t> </a:t>
            </a:r>
            <a:r>
              <a:rPr lang="pt-PT" dirty="0" err="1" smtClean="0"/>
              <a:t>System</a:t>
            </a:r>
            <a:r>
              <a:rPr lang="pt-PT" dirty="0" smtClean="0"/>
              <a:t>. Dispositivo equipado com sensor GPS.</a:t>
            </a:r>
            <a:r>
              <a:rPr lang="pt-PT" baseline="0" dirty="0" smtClean="0"/>
              <a:t> Hoje em dia encontram-se em diferentes tipos de dispositivos, sendo que cada vez mais o </a:t>
            </a:r>
            <a:r>
              <a:rPr lang="pt-PT" baseline="0" dirty="0" err="1" smtClean="0"/>
              <a:t>smarphone</a:t>
            </a:r>
            <a:r>
              <a:rPr lang="pt-PT" baseline="0" dirty="0" smtClean="0"/>
              <a:t> vem a ganhar impacto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3FA5C-627B-45C4-8D52-F63221C10575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1458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Recorrendo</a:t>
            </a:r>
            <a:r>
              <a:rPr lang="pt-PT" baseline="0" dirty="0" smtClean="0"/>
              <a:t> a uma conexão com satélites. </a:t>
            </a:r>
            <a:r>
              <a:rPr lang="pt-PT" dirty="0" smtClean="0"/>
              <a:t>3</a:t>
            </a:r>
            <a:r>
              <a:rPr lang="pt-PT" baseline="0" dirty="0" smtClean="0"/>
              <a:t> satélites para latitude, longitude. Mais um para altitude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3FA5C-627B-45C4-8D52-F63221C10575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1458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Hoje</a:t>
            </a:r>
            <a:r>
              <a:rPr lang="pt-PT" baseline="0" dirty="0" smtClean="0"/>
              <a:t> em dia é uma actividade cada vez mais posta em prática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3FA5C-627B-45C4-8D52-F63221C10575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45243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Jogging faz bem à </a:t>
            </a:r>
            <a:r>
              <a:rPr lang="pt-PT" dirty="0" err="1" smtClean="0"/>
              <a:t>saude</a:t>
            </a:r>
            <a:r>
              <a:rPr lang="pt-PT" dirty="0" smtClean="0"/>
              <a:t>. Para além de manter o praticante em forma, também o ajuda a manter um estilo de vida saudável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3FA5C-627B-45C4-8D52-F63221C10575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760351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200" dirty="0" smtClean="0">
                <a:latin typeface="Gisha" pitchFamily="34" charset="-79"/>
                <a:cs typeface="Gisha" pitchFamily="34" charset="-79"/>
              </a:rPr>
              <a:t>Através das experiências sociais.</a:t>
            </a:r>
            <a:r>
              <a:rPr lang="pt-PT" sz="1200" baseline="0" dirty="0" smtClean="0">
                <a:latin typeface="Gisha" pitchFamily="34" charset="-79"/>
                <a:cs typeface="Gisha" pitchFamily="34" charset="-79"/>
              </a:rPr>
              <a:t> </a:t>
            </a:r>
          </a:p>
          <a:p>
            <a:r>
              <a:rPr lang="pt-PT" sz="1200" baseline="0" dirty="0" smtClean="0">
                <a:latin typeface="Gisha" pitchFamily="34" charset="-79"/>
                <a:cs typeface="Gisha" pitchFamily="34" charset="-79"/>
              </a:rPr>
              <a:t>Permite obter diversão ao mesmo tempo que melhora as relações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3FA5C-627B-45C4-8D52-F63221C10575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46510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Ou seja, o nosso objectivo passa por providenciar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3FA5C-627B-45C4-8D52-F63221C10575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50815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Objectivos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3FA5C-627B-45C4-8D52-F63221C10575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92483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3FA5C-627B-45C4-8D52-F63221C10575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92483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 smtClean="0"/>
              <a:t>Faça clique para editar o estilo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B64B-7478-477F-A82C-200300A8FFF4}" type="datetimeFigureOut">
              <a:rPr lang="pt-PT" smtClean="0"/>
              <a:t>17-03-2013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4F32B-7BFA-4747-96B4-7746248B3A0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24908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B64B-7478-477F-A82C-200300A8FFF4}" type="datetimeFigureOut">
              <a:rPr lang="pt-PT" smtClean="0"/>
              <a:t>17-03-2013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4F32B-7BFA-4747-96B4-7746248B3A0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54961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B64B-7478-477F-A82C-200300A8FFF4}" type="datetimeFigureOut">
              <a:rPr lang="pt-PT" smtClean="0"/>
              <a:t>17-03-2013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4F32B-7BFA-4747-96B4-7746248B3A0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92458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B64B-7478-477F-A82C-200300A8FFF4}" type="datetimeFigureOut">
              <a:rPr lang="pt-PT" smtClean="0"/>
              <a:t>17-03-2013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4F32B-7BFA-4747-96B4-7746248B3A0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65597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B64B-7478-477F-A82C-200300A8FFF4}" type="datetimeFigureOut">
              <a:rPr lang="pt-PT" smtClean="0"/>
              <a:t>17-03-2013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4F32B-7BFA-4747-96B4-7746248B3A0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70019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B64B-7478-477F-A82C-200300A8FFF4}" type="datetimeFigureOut">
              <a:rPr lang="pt-PT" smtClean="0"/>
              <a:t>17-03-2013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4F32B-7BFA-4747-96B4-7746248B3A0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9895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B64B-7478-477F-A82C-200300A8FFF4}" type="datetimeFigureOut">
              <a:rPr lang="pt-PT" smtClean="0"/>
              <a:t>17-03-2013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4F32B-7BFA-4747-96B4-7746248B3A0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92480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B64B-7478-477F-A82C-200300A8FFF4}" type="datetimeFigureOut">
              <a:rPr lang="pt-PT" smtClean="0"/>
              <a:t>17-03-2013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4F32B-7BFA-4747-96B4-7746248B3A0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92461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B64B-7478-477F-A82C-200300A8FFF4}" type="datetimeFigureOut">
              <a:rPr lang="pt-PT" smtClean="0"/>
              <a:t>17-03-2013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4F32B-7BFA-4747-96B4-7746248B3A0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42237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B64B-7478-477F-A82C-200300A8FFF4}" type="datetimeFigureOut">
              <a:rPr lang="pt-PT" smtClean="0"/>
              <a:t>17-03-2013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4F32B-7BFA-4747-96B4-7746248B3A0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29061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B64B-7478-477F-A82C-200300A8FFF4}" type="datetimeFigureOut">
              <a:rPr lang="pt-PT" smtClean="0"/>
              <a:t>17-03-2013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4F32B-7BFA-4747-96B4-7746248B3A0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40721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3B64B-7478-477F-A82C-200300A8FFF4}" type="datetimeFigureOut">
              <a:rPr lang="pt-PT" smtClean="0"/>
              <a:t>17-03-2013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4F32B-7BFA-4747-96B4-7746248B3A0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18284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gpstrackit.com/wp-content/uploads/2012/12/GPS-tracking-Android-Ap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987574"/>
            <a:ext cx="5184344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-180528" y="1635646"/>
            <a:ext cx="5756176" cy="1102519"/>
          </a:xfrm>
        </p:spPr>
        <p:txBody>
          <a:bodyPr/>
          <a:lstStyle/>
          <a:p>
            <a:r>
              <a:rPr lang="pt-PT" sz="6000" b="1" dirty="0" err="1" smtClean="0">
                <a:latin typeface="Gisha" pitchFamily="34" charset="-79"/>
                <a:ea typeface="Verdana" pitchFamily="34" charset="0"/>
                <a:cs typeface="Gisha" pitchFamily="34" charset="-79"/>
              </a:rPr>
              <a:t>JogginGo</a:t>
            </a:r>
            <a:r>
              <a:rPr lang="pt-PT" sz="6000" b="1" dirty="0" smtClean="0">
                <a:latin typeface="Gisha" pitchFamily="34" charset="-79"/>
                <a:ea typeface="Verdana" pitchFamily="34" charset="0"/>
                <a:cs typeface="Gisha" pitchFamily="34" charset="-79"/>
              </a:rPr>
              <a:t>!</a:t>
            </a:r>
            <a:endParaRPr lang="pt-PT" sz="6000" b="1" dirty="0">
              <a:latin typeface="Gisha" pitchFamily="34" charset="-79"/>
              <a:ea typeface="Verdana" pitchFamily="34" charset="0"/>
              <a:cs typeface="Gisha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6212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74719" y="1599642"/>
            <a:ext cx="1006076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dirty="0" smtClean="0">
                <a:latin typeface="Aharoni" pitchFamily="2" charset="-79"/>
                <a:cs typeface="Aharoni" pitchFamily="2" charset="-79"/>
              </a:rPr>
              <a:t>GPS + Jogging + </a:t>
            </a:r>
            <a:r>
              <a:rPr lang="pt-PT" sz="6000" dirty="0">
                <a:latin typeface="Aharoni" pitchFamily="2" charset="-79"/>
                <a:cs typeface="Aharoni" pitchFamily="2" charset="-79"/>
              </a:rPr>
              <a:t>[         </a:t>
            </a:r>
            <a:r>
              <a:rPr lang="pt-PT" sz="6000" dirty="0" smtClean="0">
                <a:latin typeface="Aharoni" pitchFamily="2" charset="-79"/>
                <a:cs typeface="Aharoni" pitchFamily="2" charset="-79"/>
              </a:rPr>
              <a:t>]      </a:t>
            </a:r>
          </a:p>
          <a:p>
            <a:r>
              <a:rPr lang="pt-PT" sz="1200" dirty="0" smtClean="0">
                <a:latin typeface="Aharoni" pitchFamily="2" charset="-79"/>
                <a:cs typeface="Aharoni" pitchFamily="2" charset="-79"/>
              </a:rPr>
              <a:t>	</a:t>
            </a:r>
            <a:endParaRPr lang="pt-PT" sz="1200" dirty="0">
              <a:latin typeface="Aharoni" pitchFamily="2" charset="-79"/>
              <a:cs typeface="Aharoni" pitchFamily="2" charset="-79"/>
            </a:endParaRPr>
          </a:p>
          <a:p>
            <a:r>
              <a:rPr lang="pt-PT" sz="6000" dirty="0" smtClean="0">
                <a:latin typeface="Aharoni" pitchFamily="2" charset="-79"/>
                <a:cs typeface="Aharoni" pitchFamily="2" charset="-79"/>
              </a:rPr>
              <a:t>		= </a:t>
            </a:r>
            <a:r>
              <a:rPr lang="pt-PT" sz="6000" dirty="0">
                <a:latin typeface="Aharoni" pitchFamily="2" charset="-79"/>
                <a:cs typeface="Aharoni" pitchFamily="2" charset="-79"/>
              </a:rPr>
              <a:t>[               ]</a:t>
            </a:r>
          </a:p>
        </p:txBody>
      </p:sp>
    </p:spTree>
    <p:extLst>
      <p:ext uri="{BB962C8B-B14F-4D97-AF65-F5344CB8AC3E}">
        <p14:creationId xmlns:p14="http://schemas.microsoft.com/office/powerpoint/2010/main" val="315231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8" name="Picture 16" descr="http://ishowcaseinc.com/images/social_collag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892" b="95540" l="5838" r="94501">
                        <a14:foregroundMark x1="7276" y1="86763" x2="26650" y2="64317"/>
                        <a14:foregroundMark x1="5922" y1="76403" x2="7276" y2="50504"/>
                        <a14:foregroundMark x1="11083" y1="72950" x2="11760" y2="63165"/>
                        <a14:foregroundMark x1="23435" y1="48489" x2="25465" y2="33669"/>
                        <a14:foregroundMark x1="21658" y1="38129" x2="27242" y2="31655"/>
                        <a14:foregroundMark x1="20305" y1="46619" x2="21997" y2="52230"/>
                        <a14:foregroundMark x1="30541" y1="36691" x2="36887" y2="37266"/>
                        <a14:foregroundMark x1="33926" y1="19568" x2="36210" y2="16835"/>
                        <a14:foregroundMark x1="35533" y1="16547" x2="39171" y2="16978"/>
                        <a14:foregroundMark x1="45262" y1="79137" x2="61844" y2="49640"/>
                        <a14:foregroundMark x1="46277" y1="53094" x2="63452" y2="75540"/>
                        <a14:foregroundMark x1="59475" y1="93525" x2="74873" y2="64892"/>
                        <a14:foregroundMark x1="62521" y1="95827" x2="76396" y2="79137"/>
                        <a14:foregroundMark x1="54230" y1="13094" x2="70389" y2="12806"/>
                        <a14:foregroundMark x1="85279" y1="78417" x2="86125" y2="11655"/>
                        <a14:foregroundMark x1="92217" y1="82302" x2="79357" y2="37554"/>
                        <a14:foregroundMark x1="94585" y1="58993" x2="93401" y2="45468"/>
                        <a14:foregroundMark x1="15567" y1="89353" x2="27411" y2="83453"/>
                        <a14:foregroundMark x1="14721" y1="66187" x2="16328" y2="64892"/>
                        <a14:foregroundMark x1="23181" y1="19856" x2="32064" y2="19856"/>
                        <a14:foregroundMark x1="48477" y1="4892" x2="49069" y2="28345"/>
                        <a14:foregroundMark x1="40694" y1="6331" x2="41794" y2="26619"/>
                        <a14:foregroundMark x1="57360" y1="22158" x2="65821" y2="20719"/>
                        <a14:foregroundMark x1="23266" y1="49928" x2="25296" y2="46619"/>
                        <a14:foregroundMark x1="80203" y1="29928" x2="79357" y2="25468"/>
                        <a14:foregroundMark x1="19543" y1="20144" x2="18020" y2="19856"/>
                        <a14:foregroundMark x1="90948" y1="49928" x2="92047" y2="48777"/>
                        <a14:foregroundMark x1="37394" y1="12230" x2="39679" y2="11079"/>
                        <a14:foregroundMark x1="35702" y1="13669" x2="37563" y2="8345"/>
                        <a14:foregroundMark x1="35533" y1="8633" x2="36548" y2="7194"/>
                        <a14:foregroundMark x1="35025" y1="7194" x2="36041" y2="5468"/>
                        <a14:backgroundMark x1="55415" y1="2446" x2="60829" y2="1295"/>
                        <a14:backgroundMark x1="37056" y1="1295" x2="37733" y2="7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84"/>
          <a:stretch/>
        </p:blipFill>
        <p:spPr bwMode="auto">
          <a:xfrm>
            <a:off x="2771800" y="1320319"/>
            <a:ext cx="6612537" cy="377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323528" y="1587445"/>
            <a:ext cx="3672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itchFamily="34" charset="-79"/>
                <a:cs typeface="Gisha" pitchFamily="34" charset="-79"/>
              </a:rPr>
              <a:t>SOCIAL</a:t>
            </a:r>
            <a:endParaRPr lang="pt-PT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sha" pitchFamily="34" charset="-79"/>
              <a:cs typeface="Gisha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2863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2" name="Picture 8" descr="http://www.bluegrassdigital.com/media/86412/social_media_integration_in_email_market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697" y="1474124"/>
            <a:ext cx="4928791" cy="340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259155" y="477128"/>
            <a:ext cx="863332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smtClean="0">
                <a:latin typeface="Gisha" pitchFamily="34" charset="-79"/>
                <a:cs typeface="Gisha" pitchFamily="34" charset="-79"/>
              </a:rPr>
              <a:t>As pessoas </a:t>
            </a:r>
            <a:r>
              <a:rPr lang="pt-PT" sz="4400" b="1" dirty="0" smtClean="0">
                <a:latin typeface="Gisha" pitchFamily="34" charset="-79"/>
                <a:cs typeface="Gisha" pitchFamily="34" charset="-79"/>
              </a:rPr>
              <a:t>precisam</a:t>
            </a:r>
            <a:r>
              <a:rPr lang="pt-PT" sz="4400" dirty="0" smtClean="0">
                <a:latin typeface="Gisha" pitchFamily="34" charset="-79"/>
                <a:cs typeface="Gisha" pitchFamily="34" charset="-79"/>
              </a:rPr>
              <a:t> de partilhar </a:t>
            </a:r>
          </a:p>
          <a:p>
            <a:r>
              <a:rPr lang="pt-PT" sz="4400" dirty="0" smtClean="0">
                <a:latin typeface="Gisha" pitchFamily="34" charset="-79"/>
                <a:cs typeface="Gisha" pitchFamily="34" charset="-79"/>
              </a:rPr>
              <a:t>as suas actividades</a:t>
            </a:r>
            <a:endParaRPr lang="pt-PT" sz="4400" b="1" dirty="0">
              <a:latin typeface="Gisha" pitchFamily="34" charset="-79"/>
              <a:cs typeface="Gisha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3682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aux3.iconpedia.net/uploads/51210839738439123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563638"/>
            <a:ext cx="3195687" cy="319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is 1"/>
          <p:cNvSpPr/>
          <p:nvPr/>
        </p:nvSpPr>
        <p:spPr>
          <a:xfrm>
            <a:off x="4575817" y="2427734"/>
            <a:ext cx="1872208" cy="1656184"/>
          </a:xfrm>
          <a:prstGeom prst="mathPlu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CaixaDeTexto 5"/>
          <p:cNvSpPr txBox="1"/>
          <p:nvPr/>
        </p:nvSpPr>
        <p:spPr>
          <a:xfrm>
            <a:off x="259155" y="477128"/>
            <a:ext cx="8935203" cy="14465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PT" sz="4400" dirty="0" smtClean="0">
                <a:latin typeface="Gisha" pitchFamily="34" charset="-79"/>
                <a:cs typeface="Gisha" pitchFamily="34" charset="-79"/>
              </a:rPr>
              <a:t>Permite </a:t>
            </a:r>
            <a:r>
              <a:rPr lang="pt-PT" sz="4400" b="1" dirty="0" smtClean="0">
                <a:latin typeface="Gisha" pitchFamily="34" charset="-79"/>
                <a:cs typeface="Gisha" pitchFamily="34" charset="-79"/>
              </a:rPr>
              <a:t>melhorar</a:t>
            </a:r>
            <a:r>
              <a:rPr lang="pt-PT" sz="4400" b="1" dirty="0" smtClean="0">
                <a:solidFill>
                  <a:srgbClr val="00B050"/>
                </a:solidFill>
                <a:latin typeface="Gisha" pitchFamily="34" charset="-79"/>
                <a:cs typeface="Gisha" pitchFamily="34" charset="-79"/>
              </a:rPr>
              <a:t> </a:t>
            </a:r>
            <a:r>
              <a:rPr lang="pt-PT" sz="4400" dirty="0" smtClean="0">
                <a:latin typeface="Gisha" pitchFamily="34" charset="-79"/>
                <a:cs typeface="Gisha" pitchFamily="34" charset="-79"/>
              </a:rPr>
              <a:t>as suas relações </a:t>
            </a:r>
            <a:endParaRPr lang="pt-PT" sz="4400" b="1" dirty="0" smtClean="0">
              <a:latin typeface="Gisha" pitchFamily="34" charset="-79"/>
              <a:cs typeface="Gisha" pitchFamily="34" charset="-79"/>
            </a:endParaRPr>
          </a:p>
          <a:p>
            <a:r>
              <a:rPr lang="pt-PT" sz="4400" dirty="0" smtClean="0">
                <a:latin typeface="Gisha" pitchFamily="34" charset="-79"/>
                <a:cs typeface="Gisha" pitchFamily="34" charset="-79"/>
              </a:rPr>
              <a:t>pessoais</a:t>
            </a:r>
          </a:p>
        </p:txBody>
      </p:sp>
    </p:spTree>
    <p:extLst>
      <p:ext uri="{BB962C8B-B14F-4D97-AF65-F5344CB8AC3E}">
        <p14:creationId xmlns:p14="http://schemas.microsoft.com/office/powerpoint/2010/main" val="56840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74720" y="1599642"/>
            <a:ext cx="981390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dirty="0" smtClean="0">
                <a:latin typeface="Aharoni" pitchFamily="2" charset="-79"/>
                <a:cs typeface="Aharoni" pitchFamily="2" charset="-79"/>
              </a:rPr>
              <a:t>GPS + Jogging + Social      </a:t>
            </a:r>
          </a:p>
          <a:p>
            <a:r>
              <a:rPr lang="pt-PT" sz="1200" dirty="0" smtClean="0">
                <a:latin typeface="Aharoni" pitchFamily="2" charset="-79"/>
                <a:cs typeface="Aharoni" pitchFamily="2" charset="-79"/>
              </a:rPr>
              <a:t>	</a:t>
            </a:r>
            <a:endParaRPr lang="pt-PT" sz="1200" dirty="0">
              <a:latin typeface="Aharoni" pitchFamily="2" charset="-79"/>
              <a:cs typeface="Aharoni" pitchFamily="2" charset="-79"/>
            </a:endParaRPr>
          </a:p>
          <a:p>
            <a:r>
              <a:rPr lang="pt-PT" sz="6000" dirty="0" smtClean="0">
                <a:latin typeface="Aharoni" pitchFamily="2" charset="-79"/>
                <a:cs typeface="Aharoni" pitchFamily="2" charset="-79"/>
              </a:rPr>
              <a:t>		= </a:t>
            </a:r>
            <a:r>
              <a:rPr lang="pt-PT" sz="6000" dirty="0">
                <a:latin typeface="Aharoni" pitchFamily="2" charset="-79"/>
                <a:cs typeface="Aharoni" pitchFamily="2" charset="-79"/>
              </a:rPr>
              <a:t>[               ]</a:t>
            </a:r>
          </a:p>
        </p:txBody>
      </p:sp>
    </p:spTree>
    <p:extLst>
      <p:ext uri="{BB962C8B-B14F-4D97-AF65-F5344CB8AC3E}">
        <p14:creationId xmlns:p14="http://schemas.microsoft.com/office/powerpoint/2010/main" val="198667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74720" y="1599642"/>
            <a:ext cx="981390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dirty="0" smtClean="0">
                <a:latin typeface="Aharoni" pitchFamily="2" charset="-79"/>
                <a:cs typeface="Aharoni" pitchFamily="2" charset="-79"/>
              </a:rPr>
              <a:t>GPS + Jogging + Social      </a:t>
            </a:r>
          </a:p>
          <a:p>
            <a:r>
              <a:rPr lang="pt-PT" sz="1200" dirty="0" smtClean="0">
                <a:latin typeface="Aharoni" pitchFamily="2" charset="-79"/>
                <a:cs typeface="Aharoni" pitchFamily="2" charset="-79"/>
              </a:rPr>
              <a:t>	</a:t>
            </a:r>
            <a:endParaRPr lang="pt-PT" sz="1200" dirty="0">
              <a:latin typeface="Aharoni" pitchFamily="2" charset="-79"/>
              <a:cs typeface="Aharoni" pitchFamily="2" charset="-79"/>
            </a:endParaRPr>
          </a:p>
          <a:p>
            <a:r>
              <a:rPr lang="pt-PT" sz="6000" dirty="0" smtClean="0">
                <a:latin typeface="Aharoni" pitchFamily="2" charset="-79"/>
                <a:cs typeface="Aharoni" pitchFamily="2" charset="-79"/>
              </a:rPr>
              <a:t>		= </a:t>
            </a:r>
            <a:r>
              <a:rPr lang="pt-PT" sz="6000" dirty="0" err="1" smtClean="0">
                <a:latin typeface="Aharoni" pitchFamily="2" charset="-79"/>
                <a:cs typeface="Aharoni" pitchFamily="2" charset="-79"/>
              </a:rPr>
              <a:t>JogginGo</a:t>
            </a:r>
            <a:r>
              <a:rPr lang="pt-PT" sz="6000" dirty="0" smtClean="0">
                <a:latin typeface="Aharoni" pitchFamily="2" charset="-79"/>
                <a:cs typeface="Aharoni" pitchFamily="2" charset="-79"/>
              </a:rPr>
              <a:t>!</a:t>
            </a:r>
            <a:endParaRPr lang="pt-PT" sz="6000" dirty="0">
              <a:latin typeface="Aharoni" pitchFamily="2" charset="-79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1174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2" name="Picture 6" descr="http://mis.excellentgreenforest.com/Forms/Images/Go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843558"/>
            <a:ext cx="4104456" cy="3698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611560" y="1851670"/>
            <a:ext cx="468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6600" dirty="0" smtClean="0">
                <a:latin typeface="Gisha" pitchFamily="34" charset="-79"/>
                <a:cs typeface="Gisha" pitchFamily="34" charset="-79"/>
              </a:rPr>
              <a:t>Objectivos</a:t>
            </a:r>
            <a:endParaRPr lang="pt-PT" sz="6600" dirty="0" smtClean="0">
              <a:latin typeface="Gisha" pitchFamily="34" charset="-79"/>
              <a:cs typeface="Gisha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0208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67544" y="483518"/>
            <a:ext cx="7344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 smtClean="0">
                <a:latin typeface="Gisha" pitchFamily="34" charset="-79"/>
                <a:cs typeface="Gisha" pitchFamily="34" charset="-79"/>
              </a:rPr>
              <a:t>Obter e guardar informação sobre o percurso de uma </a:t>
            </a:r>
            <a:r>
              <a:rPr lang="pt-PT" sz="3600" dirty="0" smtClean="0">
                <a:latin typeface="Gisha" pitchFamily="34" charset="-79"/>
                <a:cs typeface="Gisha" pitchFamily="34" charset="-79"/>
              </a:rPr>
              <a:t>corrida</a:t>
            </a:r>
            <a:endParaRPr lang="pt-PT" sz="3600" dirty="0" smtClean="0">
              <a:latin typeface="Gisha" pitchFamily="34" charset="-79"/>
              <a:cs typeface="Gisha" pitchFamily="34" charset="-79"/>
            </a:endParaRPr>
          </a:p>
        </p:txBody>
      </p:sp>
      <p:pic>
        <p:nvPicPr>
          <p:cNvPr id="1026" name="Picture 2" descr="http://www.iconhot.com/icon/png/file-icons-vs-2/256/xml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326" y="2067693"/>
            <a:ext cx="2834081" cy="283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aux.iconpedia.net/uploads/1720983195178788374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211710"/>
            <a:ext cx="2494511" cy="2494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394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67544" y="483518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 smtClean="0">
                <a:latin typeface="Gisha" pitchFamily="34" charset="-79"/>
                <a:cs typeface="Gisha" pitchFamily="34" charset="-79"/>
              </a:rPr>
              <a:t>Apresentar </a:t>
            </a:r>
            <a:r>
              <a:rPr lang="pt-PT" sz="3600" dirty="0" smtClean="0">
                <a:latin typeface="Gisha" pitchFamily="34" charset="-79"/>
                <a:cs typeface="Gisha" pitchFamily="34" charset="-79"/>
              </a:rPr>
              <a:t>a informação num mapa, com o tempo </a:t>
            </a:r>
            <a:r>
              <a:rPr lang="pt-PT" sz="3600" dirty="0" smtClean="0">
                <a:latin typeface="Gisha" pitchFamily="34" charset="-79"/>
                <a:cs typeface="Gisha" pitchFamily="34" charset="-79"/>
              </a:rPr>
              <a:t>realizado</a:t>
            </a:r>
            <a:endParaRPr lang="pt-PT" sz="3600" dirty="0" smtClean="0">
              <a:latin typeface="Gisha" pitchFamily="34" charset="-79"/>
              <a:cs typeface="Gisha" pitchFamily="34" charset="-79"/>
            </a:endParaRPr>
          </a:p>
        </p:txBody>
      </p:sp>
      <p:pic>
        <p:nvPicPr>
          <p:cNvPr id="2052" name="Picture 4" descr="http://images_mw.s3.amazonaws.com/product_source/30923/Image3/google-maps-tra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479" y="1719238"/>
            <a:ext cx="3126272" cy="304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googlediscovery.com/wp-content/uploads/google-maps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00" b="92400" l="2400" r="94200">
                        <a14:foregroundMark x1="31400" y1="92800" x2="8000" y2="59000"/>
                        <a14:foregroundMark x1="8800" y1="83000" x2="6600" y2="62600"/>
                        <a14:foregroundMark x1="13600" y1="51000" x2="57000" y2="12800"/>
                        <a14:foregroundMark x1="37200" y1="44000" x2="57800" y2="19800"/>
                        <a14:foregroundMark x1="46600" y1="13200" x2="20600" y2="9600"/>
                        <a14:foregroundMark x1="18000" y1="29200" x2="17800" y2="14600"/>
                        <a14:foregroundMark x1="17000" y1="41000" x2="30200" y2="13600"/>
                        <a14:foregroundMark x1="33000" y1="27000" x2="39200" y2="16800"/>
                        <a14:foregroundMark x1="25600" y1="19600" x2="11000" y2="17000"/>
                        <a14:foregroundMark x1="62200" y1="19000" x2="74000" y2="11800"/>
                        <a14:foregroundMark x1="88400" y1="16200" x2="78600" y2="9800"/>
                        <a14:foregroundMark x1="80600" y1="7800" x2="91000" y2="14800"/>
                        <a14:foregroundMark x1="86000" y1="66600" x2="70400" y2="18600"/>
                        <a14:foregroundMark x1="89600" y1="66600" x2="86800" y2="21200"/>
                        <a14:foregroundMark x1="11600" y1="54800" x2="30800" y2="63800"/>
                        <a14:foregroundMark x1="11000" y1="75800" x2="32800" y2="70800"/>
                        <a14:foregroundMark x1="94200" y1="91400" x2="69000" y2="80400"/>
                        <a14:foregroundMark x1="27800" y1="58200" x2="37000" y2="47000"/>
                        <a14:foregroundMark x1="28800" y1="67400" x2="23800" y2="63800"/>
                        <a14:foregroundMark x1="4200" y1="83600" x2="4400" y2="9800"/>
                        <a14:foregroundMark x1="23000" y1="6400" x2="41600" y2="6400"/>
                        <a14:foregroundMark x1="45400" y1="17600" x2="37200" y2="21000"/>
                        <a14:foregroundMark x1="9200" y1="24800" x2="9600" y2="19600"/>
                        <a14:foregroundMark x1="62800" y1="36400" x2="61800" y2="29800"/>
                        <a14:foregroundMark x1="3200" y1="41200" x2="3000" y2="24000"/>
                        <a14:foregroundMark x1="92000" y1="30400" x2="92400" y2="1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9" t="3587"/>
          <a:stretch/>
        </p:blipFill>
        <p:spPr bwMode="auto">
          <a:xfrm>
            <a:off x="1259632" y="1980545"/>
            <a:ext cx="2812278" cy="278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14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67544" y="483518"/>
            <a:ext cx="7848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 smtClean="0">
                <a:latin typeface="Gisha" pitchFamily="34" charset="-79"/>
                <a:cs typeface="Gisha" pitchFamily="34" charset="-79"/>
              </a:rPr>
              <a:t>Competir </a:t>
            </a:r>
            <a:r>
              <a:rPr lang="pt-PT" sz="3600" dirty="0" smtClean="0">
                <a:latin typeface="Gisha" pitchFamily="34" charset="-79"/>
                <a:cs typeface="Gisha" pitchFamily="34" charset="-79"/>
              </a:rPr>
              <a:t>por melhores tempos em percursos </a:t>
            </a:r>
            <a:r>
              <a:rPr lang="pt-PT" sz="3600" dirty="0" smtClean="0">
                <a:latin typeface="Gisha" pitchFamily="34" charset="-79"/>
                <a:cs typeface="Gisha" pitchFamily="34" charset="-79"/>
              </a:rPr>
              <a:t>pré-determinados</a:t>
            </a:r>
            <a:endParaRPr lang="pt-PT" sz="3600" dirty="0" smtClean="0">
              <a:latin typeface="Gisha" pitchFamily="34" charset="-79"/>
              <a:cs typeface="Gisha" pitchFamily="34" charset="-79"/>
            </a:endParaRPr>
          </a:p>
        </p:txBody>
      </p:sp>
      <p:sp>
        <p:nvSpPr>
          <p:cNvPr id="2" name="Rectângulo arredondado 1"/>
          <p:cNvSpPr/>
          <p:nvPr/>
        </p:nvSpPr>
        <p:spPr>
          <a:xfrm rot="403117">
            <a:off x="3335978" y="2664306"/>
            <a:ext cx="4622829" cy="1584176"/>
          </a:xfrm>
          <a:prstGeom prst="roundRect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itchFamily="34" charset="-79"/>
                <a:cs typeface="Gisha" pitchFamily="34" charset="-79"/>
              </a:rPr>
              <a:t>Test</a:t>
            </a:r>
            <a:r>
              <a:rPr lang="pt-PT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itchFamily="34" charset="-79"/>
                <a:cs typeface="Gisha" pitchFamily="34" charset="-79"/>
              </a:rPr>
              <a:t> </a:t>
            </a:r>
            <a:r>
              <a:rPr lang="pt-PT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itchFamily="34" charset="-79"/>
                <a:cs typeface="Gisha" pitchFamily="34" charset="-79"/>
              </a:rPr>
              <a:t>your</a:t>
            </a:r>
            <a:r>
              <a:rPr lang="pt-PT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itchFamily="34" charset="-79"/>
                <a:cs typeface="Gisha" pitchFamily="34" charset="-79"/>
              </a:rPr>
              <a:t> </a:t>
            </a:r>
            <a:r>
              <a:rPr lang="pt-PT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itchFamily="34" charset="-79"/>
                <a:cs typeface="Gisha" pitchFamily="34" charset="-79"/>
              </a:rPr>
              <a:t>limits</a:t>
            </a:r>
            <a:r>
              <a:rPr lang="pt-PT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itchFamily="34" charset="-79"/>
                <a:cs typeface="Gisha" pitchFamily="34" charset="-79"/>
              </a:rPr>
              <a:t>!</a:t>
            </a:r>
            <a:endParaRPr lang="pt-PT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sha" pitchFamily="34" charset="-79"/>
              <a:cs typeface="Gisha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9973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setiquest.org/wiki/images/thumb/0/06/Light_bulb.png/285px-Light_bul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955" y="1037225"/>
            <a:ext cx="2664296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979712" y="1707654"/>
            <a:ext cx="23807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8000" dirty="0" smtClean="0">
                <a:latin typeface="Gisha" pitchFamily="34" charset="-79"/>
                <a:cs typeface="Gisha" pitchFamily="34" charset="-79"/>
              </a:rPr>
              <a:t>Ideia</a:t>
            </a:r>
            <a:endParaRPr lang="pt-PT" sz="8000" dirty="0">
              <a:latin typeface="Gisha" pitchFamily="34" charset="-79"/>
              <a:cs typeface="Gisha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2124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043608" y="1810911"/>
            <a:ext cx="6912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itchFamily="34" charset="-79"/>
                <a:cs typeface="Gisha" pitchFamily="34" charset="-79"/>
              </a:rPr>
              <a:t>Estado da arte</a:t>
            </a:r>
            <a:endParaRPr lang="pt-PT" sz="8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sha" pitchFamily="34" charset="-79"/>
              <a:cs typeface="Gisha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7782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51520" y="339502"/>
            <a:ext cx="86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 err="1" smtClean="0">
                <a:latin typeface="Gisha" pitchFamily="34" charset="-79"/>
                <a:cs typeface="Gisha" pitchFamily="34" charset="-79"/>
              </a:rPr>
              <a:t>Tracking</a:t>
            </a:r>
            <a:r>
              <a:rPr lang="pt-PT" sz="4000" dirty="0" smtClean="0">
                <a:latin typeface="Gisha" pitchFamily="34" charset="-79"/>
                <a:cs typeface="Gisha" pitchFamily="34" charset="-79"/>
              </a:rPr>
              <a:t> de corridas em </a:t>
            </a:r>
            <a:r>
              <a:rPr lang="pt-PT" sz="4000" i="1" dirty="0" err="1" smtClean="0">
                <a:latin typeface="Gisha" pitchFamily="34" charset="-79"/>
                <a:cs typeface="Gisha" pitchFamily="34" charset="-79"/>
              </a:rPr>
              <a:t>smartphones</a:t>
            </a:r>
            <a:endParaRPr lang="pt-PT" sz="4000" i="1" dirty="0" smtClean="0">
              <a:latin typeface="Gisha" pitchFamily="34" charset="-79"/>
              <a:cs typeface="Gisha" pitchFamily="34" charset="-79"/>
            </a:endParaRPr>
          </a:p>
        </p:txBody>
      </p:sp>
      <p:pic>
        <p:nvPicPr>
          <p:cNvPr id="3076" name="Picture 4" descr="http://mynokiablog.com/wp-content/uploads/2011/09/sports-tracker-n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675699"/>
            <a:ext cx="5688632" cy="326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962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95847" y="195486"/>
            <a:ext cx="86409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 smtClean="0">
                <a:latin typeface="Gisha" pitchFamily="34" charset="-79"/>
                <a:cs typeface="Gisha" pitchFamily="34" charset="-79"/>
              </a:rPr>
              <a:t>Visualização de mapas com os percursos na web</a:t>
            </a:r>
            <a:endParaRPr lang="pt-PT" sz="4000" dirty="0" smtClean="0">
              <a:latin typeface="Gisha" pitchFamily="34" charset="-79"/>
              <a:cs typeface="Gisha" pitchFamily="34" charset="-79"/>
            </a:endParaRPr>
          </a:p>
        </p:txBody>
      </p:sp>
      <p:pic>
        <p:nvPicPr>
          <p:cNvPr id="3074" name="Picture 2" descr="http://4.bp.blogspot.com/_Fbk8IlxNQXM/TGQXSPxFefI/AAAAAAAAEXY/qInyD2DZYF4/s1600/SportsTracker3_50_Mapping_GPS_Routes.bm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2" b="3105"/>
          <a:stretch/>
        </p:blipFill>
        <p:spPr bwMode="auto">
          <a:xfrm>
            <a:off x="2051598" y="1635646"/>
            <a:ext cx="5112690" cy="341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99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539552" y="267494"/>
            <a:ext cx="87849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 smtClean="0">
                <a:latin typeface="Gisha" pitchFamily="34" charset="-79"/>
                <a:cs typeface="Gisha" pitchFamily="34" charset="-79"/>
              </a:rPr>
              <a:t>Partilha de resultados nas redes sociais</a:t>
            </a:r>
            <a:endParaRPr lang="pt-PT" sz="4000" dirty="0" smtClean="0">
              <a:latin typeface="Gisha" pitchFamily="34" charset="-79"/>
              <a:cs typeface="Gisha" pitchFamily="34" charset="-79"/>
            </a:endParaRPr>
          </a:p>
        </p:txBody>
      </p:sp>
      <p:pic>
        <p:nvPicPr>
          <p:cNvPr id="4098" name="Picture 2" descr="http://endomondoblog.files.wordpress.com/2012/04/timeline-500px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77" r="12051" b="25968"/>
          <a:stretch/>
        </p:blipFill>
        <p:spPr bwMode="auto">
          <a:xfrm>
            <a:off x="2555776" y="1491630"/>
            <a:ext cx="5544616" cy="328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5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alpha val="6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719064" y="987574"/>
            <a:ext cx="7741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itchFamily="34" charset="-79"/>
                <a:cs typeface="Gisha" pitchFamily="34" charset="-79"/>
              </a:rPr>
              <a:t>O que vai ser feito</a:t>
            </a:r>
            <a:endParaRPr lang="pt-PT" sz="7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sha" pitchFamily="34" charset="-79"/>
              <a:cs typeface="Gisha" pitchFamily="34" charset="-79"/>
            </a:endParaRPr>
          </a:p>
        </p:txBody>
      </p:sp>
      <p:pic>
        <p:nvPicPr>
          <p:cNvPr id="7170" name="Picture 2" descr="13818_13893_128_kontact_todo_icon.png (128×128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278" y="2529703"/>
            <a:ext cx="2570009" cy="257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2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alpha val="6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907704" y="699542"/>
            <a:ext cx="56886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itchFamily="34" charset="-79"/>
                <a:cs typeface="Gisha" pitchFamily="34" charset="-79"/>
              </a:rPr>
              <a:t>Tratamento dos dados</a:t>
            </a:r>
          </a:p>
          <a:p>
            <a:r>
              <a:rPr lang="pt-PT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itchFamily="34" charset="-79"/>
                <a:cs typeface="Gisha" pitchFamily="34" charset="-79"/>
                <a:sym typeface="Wingdings" pitchFamily="2" charset="2"/>
              </a:rPr>
              <a:t></a:t>
            </a:r>
            <a:r>
              <a:rPr lang="pt-PT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itchFamily="34" charset="-79"/>
                <a:cs typeface="Gisha" pitchFamily="34" charset="-79"/>
              </a:rPr>
              <a:t> </a:t>
            </a:r>
            <a:r>
              <a:rPr lang="pt-PT" sz="44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itchFamily="34" charset="-79"/>
                <a:cs typeface="Gisha" pitchFamily="34" charset="-79"/>
              </a:rPr>
              <a:t>webservice</a:t>
            </a:r>
            <a:endParaRPr lang="pt-PT" sz="4400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sha" pitchFamily="34" charset="-79"/>
              <a:cs typeface="Gisha" pitchFamily="34" charset="-79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1876244" y="3213432"/>
            <a:ext cx="62241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itchFamily="34" charset="-79"/>
                <a:cs typeface="Gisha" pitchFamily="34" charset="-79"/>
              </a:rPr>
              <a:t>Recolha dos dados</a:t>
            </a:r>
          </a:p>
          <a:p>
            <a:r>
              <a:rPr lang="pt-PT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itchFamily="34" charset="-79"/>
                <a:cs typeface="Gisha" pitchFamily="34" charset="-79"/>
                <a:sym typeface="Wingdings" pitchFamily="2" charset="2"/>
              </a:rPr>
              <a:t></a:t>
            </a:r>
            <a:r>
              <a:rPr lang="pt-PT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itchFamily="34" charset="-79"/>
                <a:cs typeface="Gisha" pitchFamily="34" charset="-79"/>
              </a:rPr>
              <a:t> aplicação móvel</a:t>
            </a:r>
            <a:endParaRPr lang="pt-PT" sz="4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sha" pitchFamily="34" charset="-79"/>
              <a:cs typeface="Gisha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5770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alpha val="6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907704" y="699542"/>
            <a:ext cx="56886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itchFamily="34" charset="-79"/>
                <a:cs typeface="Gisha" pitchFamily="34" charset="-79"/>
              </a:rPr>
              <a:t>Tratamento dos dados</a:t>
            </a:r>
          </a:p>
          <a:p>
            <a:r>
              <a:rPr lang="pt-PT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itchFamily="34" charset="-79"/>
                <a:cs typeface="Gisha" pitchFamily="34" charset="-79"/>
                <a:sym typeface="Wingdings" pitchFamily="2" charset="2"/>
              </a:rPr>
              <a:t></a:t>
            </a:r>
            <a:r>
              <a:rPr lang="pt-PT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itchFamily="34" charset="-79"/>
                <a:cs typeface="Gisha" pitchFamily="34" charset="-79"/>
              </a:rPr>
              <a:t> </a:t>
            </a:r>
            <a:r>
              <a:rPr lang="pt-PT" sz="44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itchFamily="34" charset="-79"/>
                <a:cs typeface="Gisha" pitchFamily="34" charset="-79"/>
              </a:rPr>
              <a:t>webservice</a:t>
            </a:r>
            <a:endParaRPr lang="pt-PT" sz="4400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sha" pitchFamily="34" charset="-79"/>
              <a:cs typeface="Gisha" pitchFamily="34" charset="-79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1876244" y="3213432"/>
            <a:ext cx="62241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itchFamily="34" charset="-79"/>
                <a:cs typeface="Gisha" pitchFamily="34" charset="-79"/>
              </a:rPr>
              <a:t>Recolha dos dados</a:t>
            </a:r>
          </a:p>
          <a:p>
            <a:r>
              <a:rPr lang="pt-PT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itchFamily="34" charset="-79"/>
                <a:cs typeface="Gisha" pitchFamily="34" charset="-79"/>
                <a:sym typeface="Wingdings" pitchFamily="2" charset="2"/>
              </a:rPr>
              <a:t></a:t>
            </a:r>
            <a:r>
              <a:rPr lang="pt-PT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itchFamily="34" charset="-79"/>
                <a:cs typeface="Gisha" pitchFamily="34" charset="-79"/>
              </a:rPr>
              <a:t> aplicação móvel</a:t>
            </a:r>
            <a:endParaRPr lang="pt-PT" sz="4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sha" pitchFamily="34" charset="-79"/>
              <a:cs typeface="Gisha" pitchFamily="34" charset="-79"/>
            </a:endParaRPr>
          </a:p>
        </p:txBody>
      </p:sp>
      <p:pic>
        <p:nvPicPr>
          <p:cNvPr id="6146" name="Picture 2" descr="http://www-03.ibm.com/software/lotus/symphony/gallery.nsf/GalleryClipArtAll/808A5C4264274C09852575950056B6C3/$File/A153-CurvedArrow-Gree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6250648" y="1616778"/>
            <a:ext cx="3590097" cy="219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-03.ibm.com/software/lotus/symphony/gallery.nsf/GalleryClipArtAll/808A5C4264274C09852575950056B6C3/$File/A153-CurvedArrow-Gree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-841633" y="1550605"/>
            <a:ext cx="3590097" cy="219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61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6" name="Picture 10" descr="http://www.catskillsnyrealestate.com/images/blank%20sign%20question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2" b="2759"/>
          <a:stretch/>
        </p:blipFill>
        <p:spPr bwMode="auto">
          <a:xfrm>
            <a:off x="251520" y="-10075"/>
            <a:ext cx="8892480" cy="515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3761859" y="303934"/>
            <a:ext cx="1797287" cy="3924000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28700" b="1" dirty="0" smtClean="0">
                <a:ln w="19050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Gisha" pitchFamily="34" charset="-79"/>
                <a:cs typeface="Gisha" pitchFamily="34" charset="-79"/>
              </a:rPr>
              <a:t>?</a:t>
            </a:r>
            <a:endParaRPr lang="pt-PT" sz="28700" b="1" dirty="0">
              <a:ln w="19050">
                <a:solidFill>
                  <a:schemeClr val="accent2"/>
                </a:solidFill>
                <a:prstDash val="solid"/>
              </a:ln>
              <a:solidFill>
                <a:schemeClr val="accent2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Gisha" pitchFamily="34" charset="-79"/>
              <a:cs typeface="Gisha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6572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http://danmckinney.files.wordpress.com/2009/12/g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771550"/>
            <a:ext cx="5444502" cy="379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755576" y="1851670"/>
            <a:ext cx="20072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itchFamily="34" charset="-79"/>
                <a:cs typeface="Gisha" pitchFamily="34" charset="-79"/>
              </a:rPr>
              <a:t>GPS</a:t>
            </a:r>
            <a:endParaRPr lang="pt-PT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sha" pitchFamily="34" charset="-79"/>
              <a:cs typeface="Gisha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9956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18356" y="843558"/>
            <a:ext cx="7643192" cy="3423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dirty="0" smtClean="0"/>
              <a:t>	</a:t>
            </a:r>
            <a:endParaRPr lang="pt-PT" dirty="0"/>
          </a:p>
        </p:txBody>
      </p:sp>
      <p:sp>
        <p:nvSpPr>
          <p:cNvPr id="4" name="CaixaDeTexto 3"/>
          <p:cNvSpPr txBox="1"/>
          <p:nvPr/>
        </p:nvSpPr>
        <p:spPr>
          <a:xfrm>
            <a:off x="395536" y="384215"/>
            <a:ext cx="7920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 smtClean="0">
                <a:latin typeface="Gisha" pitchFamily="34" charset="-79"/>
                <a:cs typeface="Gisha" pitchFamily="34" charset="-79"/>
              </a:rPr>
              <a:t>Responsável pela localização, em </a:t>
            </a:r>
            <a:r>
              <a:rPr lang="pt-PT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itchFamily="34" charset="-79"/>
                <a:cs typeface="Gisha" pitchFamily="34" charset="-79"/>
              </a:rPr>
              <a:t>tempo-real</a:t>
            </a:r>
            <a:r>
              <a:rPr lang="pt-PT" sz="4000" dirty="0" smtClean="0">
                <a:latin typeface="Gisha" pitchFamily="34" charset="-79"/>
                <a:cs typeface="Gisha" pitchFamily="34" charset="-79"/>
              </a:rPr>
              <a:t>, de um dispositivo</a:t>
            </a:r>
            <a:endParaRPr lang="pt-PT" sz="4000" dirty="0">
              <a:latin typeface="Gisha" pitchFamily="34" charset="-79"/>
              <a:cs typeface="Gisha" pitchFamily="34" charset="-79"/>
            </a:endParaRPr>
          </a:p>
        </p:txBody>
      </p:sp>
      <p:pic>
        <p:nvPicPr>
          <p:cNvPr id="2056" name="Picture 8" descr="http://danmckinney.files.wordpress.com/2009/12/gp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588223"/>
            <a:ext cx="2979586" cy="194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Joggin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158798"/>
            <a:ext cx="1899188" cy="293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71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18356" y="843558"/>
            <a:ext cx="7643192" cy="3423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dirty="0" smtClean="0"/>
              <a:t>	</a:t>
            </a:r>
            <a:endParaRPr lang="pt-PT" dirty="0"/>
          </a:p>
        </p:txBody>
      </p:sp>
      <p:sp>
        <p:nvSpPr>
          <p:cNvPr id="4" name="CaixaDeTexto 3"/>
          <p:cNvSpPr txBox="1"/>
          <p:nvPr/>
        </p:nvSpPr>
        <p:spPr>
          <a:xfrm>
            <a:off x="457052" y="553927"/>
            <a:ext cx="80648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 smtClean="0">
                <a:latin typeface="Gisha" pitchFamily="34" charset="-79"/>
                <a:cs typeface="Gisha" pitchFamily="34" charset="-79"/>
              </a:rPr>
              <a:t>Capaz de recolher, com exactidão, as coordenadas de latitude, longitude e altitude</a:t>
            </a:r>
            <a:endParaRPr lang="pt-PT" sz="3600" dirty="0">
              <a:latin typeface="Gisha" pitchFamily="34" charset="-79"/>
              <a:cs typeface="Gisha" pitchFamily="34" charset="-79"/>
            </a:endParaRPr>
          </a:p>
        </p:txBody>
      </p:sp>
      <p:pic>
        <p:nvPicPr>
          <p:cNvPr id="2054" name="Picture 6" descr="http://cdn1.iconfinder.com/data/icons/REALVISTA/networking/png/400/satelli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869672"/>
            <a:ext cx="308992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932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74720" y="1599642"/>
            <a:ext cx="910217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dirty="0" smtClean="0">
                <a:latin typeface="Aharoni" pitchFamily="2" charset="-79"/>
                <a:cs typeface="Aharoni" pitchFamily="2" charset="-79"/>
              </a:rPr>
              <a:t>GPS + [           ] + [         ]  </a:t>
            </a:r>
          </a:p>
          <a:p>
            <a:r>
              <a:rPr lang="pt-PT" sz="1200" dirty="0" smtClean="0">
                <a:latin typeface="Aharoni" pitchFamily="2" charset="-79"/>
                <a:cs typeface="Aharoni" pitchFamily="2" charset="-79"/>
              </a:rPr>
              <a:t>	</a:t>
            </a:r>
            <a:endParaRPr lang="pt-PT" sz="1200" dirty="0">
              <a:latin typeface="Aharoni" pitchFamily="2" charset="-79"/>
              <a:cs typeface="Aharoni" pitchFamily="2" charset="-79"/>
            </a:endParaRPr>
          </a:p>
          <a:p>
            <a:r>
              <a:rPr lang="pt-PT" sz="6000" dirty="0" smtClean="0">
                <a:latin typeface="Aharoni" pitchFamily="2" charset="-79"/>
                <a:cs typeface="Aharoni" pitchFamily="2" charset="-79"/>
              </a:rPr>
              <a:t>		= [               ]</a:t>
            </a:r>
            <a:endParaRPr lang="pt-PT" sz="6000" dirty="0">
              <a:latin typeface="Aharoni" pitchFamily="2" charset="-79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0228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3.bp.blogspot.com/-UKFjjpBCPJI/TriSqmaNM_I/AAAAAAAABFA/-vPyUUJ8RCo/s1600/Women+Jogg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800" y="58699"/>
            <a:ext cx="5271640" cy="503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539552" y="1707654"/>
            <a:ext cx="38042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itchFamily="34" charset="-79"/>
                <a:cs typeface="Gisha" pitchFamily="34" charset="-79"/>
              </a:rPr>
              <a:t>Jogging</a:t>
            </a:r>
            <a:endParaRPr lang="pt-PT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sha" pitchFamily="34" charset="-79"/>
              <a:cs typeface="Gisha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437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18356" y="843558"/>
            <a:ext cx="7643192" cy="3423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dirty="0" smtClean="0"/>
              <a:t>	</a:t>
            </a:r>
            <a:endParaRPr lang="pt-PT" dirty="0"/>
          </a:p>
        </p:txBody>
      </p:sp>
      <p:sp>
        <p:nvSpPr>
          <p:cNvPr id="4" name="CaixaDeTexto 3"/>
          <p:cNvSpPr txBox="1"/>
          <p:nvPr/>
        </p:nvSpPr>
        <p:spPr>
          <a:xfrm>
            <a:off x="611560" y="267494"/>
            <a:ext cx="784887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latin typeface="Gisha" pitchFamily="34" charset="-79"/>
                <a:cs typeface="Gisha" pitchFamily="34" charset="-79"/>
              </a:rPr>
              <a:t>Milhões </a:t>
            </a:r>
            <a:r>
              <a:rPr lang="pt-PT" sz="4000" dirty="0" smtClean="0">
                <a:latin typeface="Gisha" pitchFamily="34" charset="-79"/>
                <a:cs typeface="Gisha" pitchFamily="34" charset="-79"/>
              </a:rPr>
              <a:t>de pessoas fazem jogging em </a:t>
            </a:r>
            <a:r>
              <a:rPr lang="pt-PT" sz="4000" b="1" dirty="0" smtClean="0">
                <a:latin typeface="Gisha" pitchFamily="34" charset="-79"/>
                <a:cs typeface="Gisha" pitchFamily="34" charset="-79"/>
              </a:rPr>
              <a:t>todo o </a:t>
            </a:r>
          </a:p>
          <a:p>
            <a:r>
              <a:rPr lang="pt-PT" sz="4000" b="1" dirty="0" smtClean="0">
                <a:latin typeface="Gisha" pitchFamily="34" charset="-79"/>
                <a:cs typeface="Gisha" pitchFamily="34" charset="-79"/>
              </a:rPr>
              <a:t>mundo</a:t>
            </a:r>
            <a:endParaRPr lang="pt-PT" sz="4000" b="1" dirty="0">
              <a:latin typeface="Gisha" pitchFamily="34" charset="-79"/>
              <a:cs typeface="Gisha" pitchFamily="34" charset="-79"/>
            </a:endParaRPr>
          </a:p>
        </p:txBody>
      </p:sp>
      <p:pic>
        <p:nvPicPr>
          <p:cNvPr id="5122" name="Picture 2" descr="http://www.clker.com/cliparts/U/F/B/c/v/B/jogging-h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377850"/>
            <a:ext cx="5127625" cy="378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57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18356" y="843558"/>
            <a:ext cx="7643192" cy="3423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dirty="0" smtClean="0"/>
              <a:t>	</a:t>
            </a:r>
            <a:endParaRPr lang="pt-PT" dirty="0"/>
          </a:p>
        </p:txBody>
      </p:sp>
      <p:pic>
        <p:nvPicPr>
          <p:cNvPr id="4102" name="Picture 6" descr="http://www.tener.com.br/site/images/estet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851883"/>
            <a:ext cx="3265165" cy="327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708435" y="267494"/>
            <a:ext cx="784887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400" dirty="0" smtClean="0">
                <a:latin typeface="Gisha" pitchFamily="34" charset="-79"/>
                <a:cs typeface="Gisha" pitchFamily="34" charset="-79"/>
              </a:rPr>
              <a:t>Permite aliar uma boa forma física a um estilo de vida </a:t>
            </a:r>
            <a:r>
              <a:rPr lang="pt-PT" sz="4400" b="1" dirty="0" smtClean="0">
                <a:solidFill>
                  <a:srgbClr val="00B050"/>
                </a:solidFill>
                <a:latin typeface="Gisha" pitchFamily="34" charset="-79"/>
                <a:cs typeface="Gisha" pitchFamily="34" charset="-79"/>
              </a:rPr>
              <a:t>saudável </a:t>
            </a:r>
            <a:endParaRPr lang="pt-PT" sz="3200" b="1" dirty="0">
              <a:solidFill>
                <a:srgbClr val="00B050"/>
              </a:solidFill>
              <a:latin typeface="Gisha" pitchFamily="34" charset="-79"/>
              <a:cs typeface="Gisha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1756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</TotalTime>
  <Words>300</Words>
  <Application>Microsoft Office PowerPoint</Application>
  <PresentationFormat>Apresentação no Ecrã (16:9)</PresentationFormat>
  <Paragraphs>71</Paragraphs>
  <Slides>27</Slides>
  <Notes>11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27</vt:i4>
      </vt:variant>
    </vt:vector>
  </HeadingPairs>
  <TitlesOfParts>
    <vt:vector size="28" baseType="lpstr">
      <vt:lpstr>Tema do Office</vt:lpstr>
      <vt:lpstr>JogginGo!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Luis</dc:creator>
  <cp:lastModifiedBy>Luis</cp:lastModifiedBy>
  <cp:revision>51</cp:revision>
  <dcterms:created xsi:type="dcterms:W3CDTF">2012-10-10T13:14:29Z</dcterms:created>
  <dcterms:modified xsi:type="dcterms:W3CDTF">2013-03-17T23:40:01Z</dcterms:modified>
</cp:coreProperties>
</file>